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6" d="100"/>
          <a:sy n="96" d="100"/>
        </p:scale>
        <p:origin x="80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084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0"/>
            <a:ext cx="1828800" cy="5143500"/>
          </a:xfrm>
          <a:prstGeom prst="rect">
            <a:avLst/>
          </a:prstGeom>
          <a:solidFill>
            <a:srgbClr val="2A5082"/>
          </a:solidFill>
          <a:ln w="12700">
            <a:solidFill>
              <a:srgbClr val="2A508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0"/>
            <a:ext cx="731520" cy="5143500"/>
          </a:xfrm>
          <a:prstGeom prst="rect">
            <a:avLst/>
          </a:prstGeom>
          <a:solidFill>
            <a:srgbClr val="3A7CA5">
              <a:alpha val="40000"/>
            </a:srgbClr>
          </a:solidFill>
          <a:ln w="12700">
            <a:solidFill>
              <a:srgbClr val="3A7CA5">
                <a:alpha val="4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914400"/>
            <a:ext cx="5943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Jenni AI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594360" y="1828800"/>
            <a:ext cx="2926080" cy="0"/>
          </a:xfrm>
          <a:prstGeom prst="line">
            <a:avLst/>
          </a:prstGeom>
          <a:noFill/>
          <a:ln w="31750">
            <a:solidFill>
              <a:srgbClr val="3A7CA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96596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A8C8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AI時代の学術研究支援プラットフォーム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94360" y="2834640"/>
            <a:ext cx="4572000" cy="310896"/>
          </a:xfrm>
          <a:prstGeom prst="rect">
            <a:avLst/>
          </a:prstGeom>
          <a:solidFill>
            <a:srgbClr val="2A5082">
              <a:alpha val="80000"/>
            </a:srgbClr>
          </a:solidFill>
          <a:ln w="12700">
            <a:solidFill>
              <a:srgbClr val="5B9EC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2834640"/>
            <a:ext cx="4572000" cy="310896"/>
          </a:xfrm>
          <a:prstGeom prst="rect">
            <a:avLst/>
          </a:prstGeom>
          <a:noFill/>
          <a:ln/>
        </p:spPr>
        <p:txBody>
          <a:bodyPr wrap="square" lIns="0" tIns="1778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CE0F0"/>
                </a:solidFill>
              </a:rPr>
              <a:t>研究ワークフロー効率化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94360" y="3218688"/>
            <a:ext cx="4572000" cy="310896"/>
          </a:xfrm>
          <a:prstGeom prst="rect">
            <a:avLst/>
          </a:prstGeom>
          <a:solidFill>
            <a:srgbClr val="2A5082">
              <a:alpha val="80000"/>
            </a:srgbClr>
          </a:solidFill>
          <a:ln w="12700">
            <a:solidFill>
              <a:srgbClr val="5B9EC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3218688"/>
            <a:ext cx="4572000" cy="310896"/>
          </a:xfrm>
          <a:prstGeom prst="rect">
            <a:avLst/>
          </a:prstGeom>
          <a:noFill/>
          <a:ln/>
        </p:spPr>
        <p:txBody>
          <a:bodyPr wrap="square" lIns="0" tIns="1778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CE0F0"/>
                </a:solidFill>
              </a:rPr>
              <a:t>文献管理・引用管理支援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94360" y="3602736"/>
            <a:ext cx="4572000" cy="310896"/>
          </a:xfrm>
          <a:prstGeom prst="rect">
            <a:avLst/>
          </a:prstGeom>
          <a:solidFill>
            <a:srgbClr val="2A5082">
              <a:alpha val="80000"/>
            </a:srgbClr>
          </a:solidFill>
          <a:ln w="12700">
            <a:solidFill>
              <a:srgbClr val="5B9EC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3602736"/>
            <a:ext cx="4572000" cy="310896"/>
          </a:xfrm>
          <a:prstGeom prst="rect">
            <a:avLst/>
          </a:prstGeom>
          <a:noFill/>
          <a:ln/>
        </p:spPr>
        <p:txBody>
          <a:bodyPr wrap="square" lIns="0" tIns="1778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CE0F0"/>
                </a:solidFill>
              </a:rPr>
              <a:t>大学・研究機関向け 全学導入支援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大学・研究機関への導入価値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8E0"/>
                </a:solidFill>
              </a:rPr>
              <a:t>個人ツールではなく、大学全体の研究支援基盤として活用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1024128"/>
            <a:ext cx="260604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24128"/>
            <a:ext cx="2606040" cy="6400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229868" y="1188720"/>
            <a:ext cx="685800" cy="6858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29868" y="118872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🎓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274320" y="1956816"/>
            <a:ext cx="2606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大学院生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2286000"/>
            <a:ext cx="242316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論文執筆・文献調査の効率化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修士・博士論文品質向上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154680" y="1024128"/>
            <a:ext cx="260604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54680" y="1024128"/>
            <a:ext cx="2606040" cy="6400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110228" y="1188720"/>
            <a:ext cx="685800" cy="6858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0228" y="118872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👨‍🏫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154680" y="1956816"/>
            <a:ext cx="2606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教員・研究者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46120" y="2286000"/>
            <a:ext cx="242316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研究生産性向上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大学院生指導コスト削減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035040" y="1024128"/>
            <a:ext cx="260604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035040" y="1024128"/>
            <a:ext cx="2606040" cy="6400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990588" y="1188720"/>
            <a:ext cx="685800" cy="6858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990588" y="1188720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🏛️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035040" y="1956816"/>
            <a:ext cx="2606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図書館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126480" y="2286000"/>
            <a:ext cx="242316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文献管理サービスとの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連携・一元化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274320" y="2834640"/>
            <a:ext cx="40233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274320" y="2834640"/>
            <a:ext cx="4023360" cy="6400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938528" y="2999232"/>
            <a:ext cx="685800" cy="6858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938528" y="299923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✏️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274320" y="3767328"/>
            <a:ext cx="40233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ライティングセンター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65760" y="4096512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学術論文指導の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標準ツールとして活用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480560" y="2834640"/>
            <a:ext cx="40233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480560" y="2834640"/>
            <a:ext cx="4023360" cy="6400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144768" y="2999232"/>
            <a:ext cx="685800" cy="6858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144768" y="299923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🏫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4480560" y="3767328"/>
            <a:ext cx="40233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全学展開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572000" y="4096512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全学ライセンスで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全教職員・学生が利用可能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世界的な学術向けAI導入トレンド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8E0"/>
                </a:solidFill>
              </a:rPr>
              <a:t>アジア・グローバルで大学による学術向けAI導入が加速中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26517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097280"/>
            <a:ext cx="2651760" cy="6400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23444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000000"/>
                </a:solidFill>
              </a:rPr>
              <a:t>🇮🇳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365760" y="2212848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India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822960" y="2624328"/>
            <a:ext cx="1737360" cy="0"/>
          </a:xfrm>
          <a:prstGeom prst="line">
            <a:avLst/>
          </a:prstGeom>
          <a:noFill/>
          <a:ln w="12700">
            <a:solidFill>
              <a:srgbClr val="D0DDE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697480"/>
            <a:ext cx="2651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4A5F74"/>
                </a:solidFill>
              </a:rPr>
              <a:t>グローバル導入事例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02920" y="301752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IIT等理工系大学を中心に研究支援ツールとして急速導入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0" y="1097280"/>
            <a:ext cx="26517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097280"/>
            <a:ext cx="2651760" cy="6400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0" y="123444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000000"/>
                </a:solidFill>
              </a:rPr>
              <a:t>🇹🇭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3200400" y="2212848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Thailand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3657600" y="2624328"/>
            <a:ext cx="1737360" cy="0"/>
          </a:xfrm>
          <a:prstGeom prst="line">
            <a:avLst/>
          </a:prstGeom>
          <a:noFill/>
          <a:ln w="12700">
            <a:solidFill>
              <a:srgbClr val="D0DD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0" y="2697480"/>
            <a:ext cx="2651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4A5F74"/>
                </a:solidFill>
              </a:rPr>
              <a:t>グローバル導入事例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337560" y="301752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チュラロンコン大学等で研究・英語論文支援として普及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035040" y="1097280"/>
            <a:ext cx="265176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035040" y="1097280"/>
            <a:ext cx="2651760" cy="6400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35040" y="123444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dirty="0">
                <a:solidFill>
                  <a:srgbClr val="000000"/>
                </a:solidFill>
              </a:rPr>
              <a:t>🇵🇭</a:t>
            </a:r>
            <a:endParaRPr lang="en-US" sz="4400" dirty="0"/>
          </a:p>
        </p:txBody>
      </p:sp>
      <p:sp>
        <p:nvSpPr>
          <p:cNvPr id="22" name="Text 20"/>
          <p:cNvSpPr/>
          <p:nvPr/>
        </p:nvSpPr>
        <p:spPr>
          <a:xfrm>
            <a:off x="6035040" y="2212848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Philippines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6492240" y="2624328"/>
            <a:ext cx="1737360" cy="0"/>
          </a:xfrm>
          <a:prstGeom prst="line">
            <a:avLst/>
          </a:prstGeom>
          <a:noFill/>
          <a:ln w="12700">
            <a:solidFill>
              <a:srgbClr val="D0DDE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035040" y="2697480"/>
            <a:ext cx="2651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4A5F74"/>
                </a:solidFill>
              </a:rPr>
              <a:t>グローバル導入事例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172200" y="301752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UP・De La Salle等で英語Publication支援として急成長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65760" y="4370832"/>
            <a:ext cx="8412480" cy="548640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370832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日本の大学が導入する絶好のタイミング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0"/>
            <a:ext cx="1828800" cy="5143500"/>
          </a:xfrm>
          <a:prstGeom prst="rect">
            <a:avLst/>
          </a:prstGeom>
          <a:solidFill>
            <a:srgbClr val="2A5082"/>
          </a:solidFill>
          <a:ln w="12700">
            <a:solidFill>
              <a:srgbClr val="2A508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0"/>
            <a:ext cx="731520" cy="5143500"/>
          </a:xfrm>
          <a:prstGeom prst="rect">
            <a:avLst/>
          </a:prstGeom>
          <a:solidFill>
            <a:srgbClr val="3A7CA5">
              <a:alpha val="40000"/>
            </a:srgbClr>
          </a:solidFill>
          <a:ln w="12700">
            <a:solidFill>
              <a:srgbClr val="3A7CA5">
                <a:alpha val="4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32004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Jenni AI — まとめ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024128"/>
            <a:ext cx="2743200" cy="0"/>
          </a:xfrm>
          <a:prstGeom prst="line">
            <a:avLst/>
          </a:prstGeom>
          <a:noFill/>
          <a:ln w="25400">
            <a:solidFill>
              <a:srgbClr val="3A7CA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170432"/>
            <a:ext cx="384048" cy="384048"/>
          </a:xfrm>
          <a:prstGeom prst="ellipse">
            <a:avLst/>
          </a:prstGeom>
          <a:solidFill>
            <a:srgbClr val="3A7CA5">
              <a:alpha val="70000"/>
            </a:srgbClr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704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0000"/>
                </a:solidFill>
              </a:rPr>
              <a:t>🔗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42416" y="1170432"/>
            <a:ext cx="5943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8E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研究ワークフロー統合 — 研究フロー全体を一元化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1828800"/>
            <a:ext cx="384048" cy="384048"/>
          </a:xfrm>
          <a:prstGeom prst="ellipse">
            <a:avLst/>
          </a:prstGeom>
          <a:solidFill>
            <a:srgbClr val="3A7CA5">
              <a:alpha val="70000"/>
            </a:srgbClr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8288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0000"/>
                </a:solidFill>
              </a:rPr>
              <a:t>✍️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42416" y="1828800"/>
            <a:ext cx="5943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8E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AI執筆・レビュー支援 — 起稿から投稿まで一貫支援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2487168"/>
            <a:ext cx="384048" cy="384048"/>
          </a:xfrm>
          <a:prstGeom prst="ellipse">
            <a:avLst/>
          </a:prstGeom>
          <a:solidFill>
            <a:srgbClr val="3A7CA5">
              <a:alpha val="70000"/>
            </a:srgbClr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4871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0000"/>
                </a:solidFill>
              </a:rPr>
              <a:t>📎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42416" y="2487168"/>
            <a:ext cx="5943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8E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引用管理支援 — 2,600+スタイル対応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3145536"/>
            <a:ext cx="384048" cy="384048"/>
          </a:xfrm>
          <a:prstGeom prst="ellipse">
            <a:avLst/>
          </a:prstGeom>
          <a:solidFill>
            <a:srgbClr val="3A7CA5">
              <a:alpha val="70000"/>
            </a:srgbClr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14553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0000"/>
                </a:solidFill>
              </a:rPr>
              <a:t>🛡️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42416" y="3145536"/>
            <a:ext cx="5943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8E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学術的信頼性 — 査読済み論文・OpenAlex連携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48640" y="3803904"/>
            <a:ext cx="384048" cy="384048"/>
          </a:xfrm>
          <a:prstGeom prst="ellipse">
            <a:avLst/>
          </a:prstGeom>
          <a:solidFill>
            <a:srgbClr val="3A7CA5">
              <a:alpha val="70000"/>
            </a:srgbClr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38039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00000"/>
                </a:solidFill>
              </a:rPr>
              <a:t>📈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42416" y="3803904"/>
            <a:ext cx="5943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8E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大学全体の研究力・国際発信力を強化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48640" y="4343400"/>
            <a:ext cx="6400800" cy="457200"/>
          </a:xfrm>
          <a:prstGeom prst="rect">
            <a:avLst/>
          </a:prstGeom>
          <a:solidFill>
            <a:srgbClr val="3A7CA5">
              <a:alpha val="80000"/>
            </a:srgbClr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3434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8E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Jenni AI は、研究ワークフロー全体を支援する学術研究プラットフォームです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なぜ今、大学・研究機関に学術向けAIが必要か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8E0"/>
                </a:solidFill>
              </a:rPr>
              <a:t>研究者を取り巻く環境の変化（第三者データ）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502920" y="1115568"/>
            <a:ext cx="2679192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9224" y="1207008"/>
            <a:ext cx="2404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📈  研究業務の増加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49224" y="1591056"/>
            <a:ext cx="2221992" cy="0"/>
          </a:xfrm>
          <a:prstGeom prst="line">
            <a:avLst/>
          </a:prstGeom>
          <a:noFill/>
          <a:ln w="9525">
            <a:solidFill>
              <a:srgbClr val="D0DD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9224" y="1636776"/>
            <a:ext cx="24048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研究者の管理業務が研究時間の30%超（Elsevier 2023）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91840" y="1115568"/>
            <a:ext cx="2679192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438144" y="1207008"/>
            <a:ext cx="2404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📚  文献数の急増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438144" y="1591056"/>
            <a:ext cx="2221992" cy="0"/>
          </a:xfrm>
          <a:prstGeom prst="line">
            <a:avLst/>
          </a:prstGeom>
          <a:noFill/>
          <a:ln w="9525">
            <a:solidFill>
              <a:srgbClr val="D0DD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438144" y="1636776"/>
            <a:ext cx="24048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年間約300万件の新規論文（STM Report 2023）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080760" y="1115568"/>
            <a:ext cx="2679192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227064" y="1207008"/>
            <a:ext cx="24048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🌐  英語論文の負担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227064" y="1591056"/>
            <a:ext cx="2221992" cy="0"/>
          </a:xfrm>
          <a:prstGeom prst="line">
            <a:avLst/>
          </a:prstGeom>
          <a:noFill/>
          <a:ln w="9525">
            <a:solidFill>
              <a:srgbClr val="D0DDE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27064" y="1636776"/>
            <a:ext cx="24048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非英語話者研究者の最大障壁（UNESCO 2021）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02920" y="2487168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49224" y="257860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🔗  引用管理の複雑化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49224" y="2962656"/>
            <a:ext cx="3657600" cy="0"/>
          </a:xfrm>
          <a:prstGeom prst="line">
            <a:avLst/>
          </a:prstGeom>
          <a:noFill/>
          <a:ln w="9525">
            <a:solidFill>
              <a:srgbClr val="D0DDE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9224" y="3008376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フォーマット修正に年間数十時間を消費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983480" y="2487168"/>
            <a:ext cx="411480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5129784" y="257860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🤖  AI活用の拡大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129784" y="2962656"/>
            <a:ext cx="3657600" cy="0"/>
          </a:xfrm>
          <a:prstGeom prst="line">
            <a:avLst/>
          </a:prstGeom>
          <a:noFill/>
          <a:ln w="9525">
            <a:solidFill>
              <a:srgbClr val="D0DDE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129784" y="3008376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研究者の60%以上が研究へのAI活用を検討（Nature 2024）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研究者の課題 × Jenni AI の支援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8E0"/>
                </a:solidFill>
              </a:rPr>
              <a:t>研究時間を、本来の研究活動に取り戻す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20040" y="987552"/>
            <a:ext cx="3794760" cy="310896"/>
          </a:xfrm>
          <a:prstGeom prst="rect">
            <a:avLst/>
          </a:prstGeom>
          <a:solidFill>
            <a:srgbClr val="EEF3F8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987552"/>
            <a:ext cx="3794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B3C"/>
                </a:solidFill>
              </a:rPr>
              <a:t>研究者の課題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029200" y="987552"/>
            <a:ext cx="3794760" cy="310896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0" y="987552"/>
            <a:ext cx="3794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Jenni AI の支援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114800" y="987552"/>
            <a:ext cx="914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3A7CA5"/>
                </a:solidFill>
              </a:rPr>
              <a:t>→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320040" y="1371600"/>
            <a:ext cx="379476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408176"/>
            <a:ext cx="3520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🔍  文献検索・調査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1700784"/>
            <a:ext cx="3520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関連論文の探索・選定に毎週数時間を消費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4114800" y="1371600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3A7CA5"/>
                </a:solidFill>
              </a:rPr>
              <a:t>→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029200" y="1371600"/>
            <a:ext cx="379476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029200" y="1371600"/>
            <a:ext cx="54864" cy="822960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138928" y="1408176"/>
            <a:ext cx="3547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A7C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✅  AI文献提案・PDF要約機能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138928" y="1700784"/>
            <a:ext cx="35478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論文を自動提案。「この論文の目的は？」にAIが即答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20040" y="2267712"/>
            <a:ext cx="3794760" cy="822960"/>
          </a:xfrm>
          <a:prstGeom prst="rect">
            <a:avLst/>
          </a:prstGeom>
          <a:solidFill>
            <a:srgbClr val="F8FB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2304288"/>
            <a:ext cx="3520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📎  引用・参考文献の管理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2596896"/>
            <a:ext cx="3520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投稿先変更のたびにフォーマット修正が必要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114800" y="2267712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3A7CA5"/>
                </a:solidFill>
              </a:rPr>
              <a:t>→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029200" y="2267712"/>
            <a:ext cx="3794760" cy="822960"/>
          </a:xfrm>
          <a:prstGeom prst="rect">
            <a:avLst/>
          </a:prstGeom>
          <a:solidFill>
            <a:srgbClr val="F8FB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029200" y="2267712"/>
            <a:ext cx="54864" cy="822960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138928" y="2304288"/>
            <a:ext cx="3547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A7C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✅  ワンクリックで投稿先スタイルを切替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138928" y="2596896"/>
            <a:ext cx="35478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2,600+スタイル対応・参考文献リストを自動生成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0040" y="3163824"/>
            <a:ext cx="379476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3200400"/>
            <a:ext cx="3520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✍️  英語論文の執筆・表現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57200" y="3493008"/>
            <a:ext cx="3520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研究力があっても英語表現が国際発表の壁になる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4114800" y="3163824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3A7CA5"/>
                </a:solidFill>
              </a:rPr>
              <a:t>→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5029200" y="3163824"/>
            <a:ext cx="379476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029200" y="3163824"/>
            <a:ext cx="54864" cy="822960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138928" y="3200400"/>
            <a:ext cx="3547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A7C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✅  文法修正・文体調整・校正を自動化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138928" y="3493008"/>
            <a:ext cx="35478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日本語入力から英語論文を作成・学術的文体へ自動調整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320040" y="4059936"/>
            <a:ext cx="3794760" cy="822960"/>
          </a:xfrm>
          <a:prstGeom prst="rect">
            <a:avLst/>
          </a:prstGeom>
          <a:solidFill>
            <a:srgbClr val="F8FB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7200" y="4096512"/>
            <a:ext cx="3520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👨‍🏫  院生指導・レビュー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57200" y="4389120"/>
            <a:ext cx="3520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フィードバック・版管理に多くの時間を消費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4114800" y="4059936"/>
            <a:ext cx="914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3A7CA5"/>
                </a:solidFill>
              </a:rPr>
              <a:t>→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5029200" y="4059936"/>
            <a:ext cx="3794760" cy="822960"/>
          </a:xfrm>
          <a:prstGeom prst="rect">
            <a:avLst/>
          </a:prstGeom>
          <a:solidFill>
            <a:srgbClr val="F8FB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5029200" y="4059936"/>
            <a:ext cx="54864" cy="822960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138928" y="4096512"/>
            <a:ext cx="354787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A7CA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✅  コメント共有・版管理で指導を効率化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5138928" y="4389120"/>
            <a:ext cx="35478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リアルタイム共同編集・修正履歴の追跡に対応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Jenni AI とは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8E0"/>
                </a:solidFill>
              </a:rPr>
              <a:t>研究ワークフロー全体をひとつに統合するプラットフォーム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1371600" y="1005840"/>
            <a:ext cx="6400800" cy="548640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100584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× Word × Zotero　— 単なる文章生成AIではなく、学術研究を総合支援するインフラ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719072"/>
            <a:ext cx="192024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078992" y="1901952"/>
            <a:ext cx="685800" cy="6858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78992" y="190195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✍️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57200" y="269748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AI執筆支援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3108960"/>
            <a:ext cx="1371600" cy="0"/>
          </a:xfrm>
          <a:prstGeom prst="line">
            <a:avLst/>
          </a:prstGeom>
          <a:noFill/>
          <a:ln w="12700">
            <a:solidFill>
              <a:srgbClr val="3A7CA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320040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起稿・補完・段落支援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学術的文体への調整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542032" y="1719072"/>
            <a:ext cx="192024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163824" y="1901952"/>
            <a:ext cx="685800" cy="6858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163824" y="190195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📚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2542032" y="269748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文献管理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2816352" y="3108960"/>
            <a:ext cx="1371600" cy="0"/>
          </a:xfrm>
          <a:prstGeom prst="line">
            <a:avLst/>
          </a:prstGeom>
          <a:noFill/>
          <a:ln w="12700">
            <a:solidFill>
              <a:srgbClr val="3A7CA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33472" y="320040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PDF管理・質問機能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Zotero連携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626864" y="1719072"/>
            <a:ext cx="192024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248656" y="1901952"/>
            <a:ext cx="685800" cy="6858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48656" y="190195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📎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4626864" y="269748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引用管理支援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901184" y="3108960"/>
            <a:ext cx="1371600" cy="0"/>
          </a:xfrm>
          <a:prstGeom prst="line">
            <a:avLst/>
          </a:prstGeom>
          <a:noFill/>
          <a:ln w="12700">
            <a:solidFill>
              <a:srgbClr val="3A7CA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18304" y="320040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2,600+スタイル自動対応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ワンクリック切替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711696" y="1719072"/>
            <a:ext cx="192024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7333488" y="1901952"/>
            <a:ext cx="685800" cy="68580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333488" y="1901952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👥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6711696" y="2697480"/>
            <a:ext cx="1920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レビュー支援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986016" y="3108960"/>
            <a:ext cx="1371600" cy="0"/>
          </a:xfrm>
          <a:prstGeom prst="line">
            <a:avLst/>
          </a:prstGeom>
          <a:noFill/>
          <a:ln w="12700">
            <a:solidFill>
              <a:srgbClr val="3A7CA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803136" y="3200400"/>
            <a:ext cx="17373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共同編集・コメント共有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修正効率化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AI執筆支援 — 研究者の起稿・執筆を支援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8E0"/>
                </a:solidFill>
              </a:rPr>
              <a:t>思考整理と起稿を支援し、執筆時間を大幅に短縮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65760" y="1078992"/>
            <a:ext cx="51206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188720"/>
            <a:ext cx="457200" cy="457200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88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📝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78992" y="113385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構成案の自動生成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78992" y="1426464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起稿時間を大幅短縮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865376"/>
            <a:ext cx="51206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1975104"/>
            <a:ext cx="457200" cy="457200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19751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⚡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78992" y="19202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文章の自動補完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78992" y="2212848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文脈に沿った続きを補完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2651760"/>
            <a:ext cx="51206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2761488"/>
            <a:ext cx="457200" cy="457200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27614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📄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78992" y="270662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段落・節単位の執筆支援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78992" y="2999232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セクションごとに支援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438144"/>
            <a:ext cx="51206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02920" y="3547872"/>
            <a:ext cx="457200" cy="457200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354787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🎓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78992" y="349300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学術的文体への調整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078992" y="3785616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査読に耐えうる文体へ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65760" y="4224528"/>
            <a:ext cx="51206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02920" y="4334256"/>
            <a:ext cx="457200" cy="457200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2920" y="43342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🌏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78992" y="427939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多言語対応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078992" y="457200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日本語入力で英語論文を作成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760720" y="1005840"/>
            <a:ext cx="3017520" cy="38404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760720" y="1097280"/>
            <a:ext cx="3017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dirty="0">
                <a:solidFill>
                  <a:srgbClr val="000000"/>
                </a:solidFill>
              </a:rPr>
              <a:t>🚀</a:t>
            </a:r>
            <a:endParaRPr lang="en-US" sz="3600" dirty="0"/>
          </a:p>
        </p:txBody>
      </p:sp>
      <p:sp>
        <p:nvSpPr>
          <p:cNvPr id="32" name="Text 30"/>
          <p:cNvSpPr/>
          <p:nvPr/>
        </p:nvSpPr>
        <p:spPr>
          <a:xfrm>
            <a:off x="5760720" y="192024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執筆効率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最大化</a:t>
            </a:r>
            <a:endParaRPr lang="en-US" sz="2200" dirty="0"/>
          </a:p>
        </p:txBody>
      </p:sp>
      <p:sp>
        <p:nvSpPr>
          <p:cNvPr id="33" name="Shape 31"/>
          <p:cNvSpPr/>
          <p:nvPr/>
        </p:nvSpPr>
        <p:spPr>
          <a:xfrm>
            <a:off x="6217920" y="3017520"/>
            <a:ext cx="2103120" cy="0"/>
          </a:xfrm>
          <a:prstGeom prst="line">
            <a:avLst/>
          </a:prstGeom>
          <a:noFill/>
          <a:ln w="19050">
            <a:solidFill>
              <a:srgbClr val="3A7CA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760720" y="3154680"/>
            <a:ext cx="3017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5B9E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Powered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5B9E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760720" y="44805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8096A8"/>
                </a:solidFill>
              </a:rPr>
              <a:t>▲ Jenni AI 画面参考  ( jenni.ai )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引用・参考文献の自動生成 — 投稿準備の負担を解消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8E0"/>
                </a:solidFill>
              </a:rPr>
              <a:t>投稿先変更のたびのフォーマット修正作業が研究者の大きな時間的負担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65760" y="987552"/>
            <a:ext cx="2560320" cy="384048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554480"/>
            <a:ext cx="25603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2,600+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365760" y="27889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A8C8E0"/>
                </a:solidFill>
              </a:rPr>
              <a:t>引用スタイル数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32461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5B9EC9"/>
                </a:solidFill>
              </a:rPr>
              <a:t>APA / IEEE and more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0" y="1078992"/>
            <a:ext cx="55778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337560" y="1234440"/>
            <a:ext cx="457200" cy="457200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37560" y="12344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📌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913632" y="1152144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引用の自動挿入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913632" y="1472184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文中にワンクリックで挿入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0" y="1993392"/>
            <a:ext cx="55778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337560" y="2148840"/>
            <a:ext cx="457200" cy="457200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37560" y="2148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📋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913632" y="2066544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参考文献リストの自動生成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913632" y="2386584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参考文献リストを自動生成・整形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00400" y="2907792"/>
            <a:ext cx="55778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337560" y="3063240"/>
            <a:ext cx="457200" cy="457200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37560" y="3063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🔄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913632" y="2980944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投稿先スタイルの切替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913632" y="3300984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ワンクリックで対応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200400" y="3822192"/>
            <a:ext cx="557784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337560" y="3977640"/>
            <a:ext cx="457200" cy="457200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37560" y="39776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000000"/>
                </a:solidFill>
              </a:rPr>
              <a:t>🔍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913632" y="3895344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関連論文の自動提案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913632" y="4215384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関連論文をAIが自動提案・推薦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096A8"/>
                </a:solidFill>
              </a:rPr>
              <a:t>▲ Jenni AI 画面参考  ( jenni.ai )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文献管理 &amp; PDF質問機能 — 論文処理の効率化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8E0"/>
                </a:solidFill>
              </a:rPr>
              <a:t>論文を「読む・整理する・理解する」負担を大幅に軽減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65760" y="1024128"/>
            <a:ext cx="256032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30352" y="1207008"/>
            <a:ext cx="594360" cy="59436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0352" y="120700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📁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243584" y="118872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PDF Upload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243584" y="155448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論文PDFを直接アップロード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テーマ別に整理・管理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182112" y="1024128"/>
            <a:ext cx="256032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46704" y="1207008"/>
            <a:ext cx="594360" cy="59436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46704" y="120700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🔄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059936" y="118872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Zotero / Mendeley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059936" y="155448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既存ライブラリを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そのまま移行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998464" y="1024128"/>
            <a:ext cx="256032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63056" y="1207008"/>
            <a:ext cx="594360" cy="59436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63056" y="1207008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🗂️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6876288" y="1188720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コレクション管理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876288" y="1554480"/>
            <a:ext cx="1554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テーマ別にフォルダ分け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整理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2743200"/>
            <a:ext cx="40233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30352" y="2926080"/>
            <a:ext cx="594360" cy="59436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30352" y="29260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💬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243584" y="2907792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PDF質問機能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243584" y="3273552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「この論文の目的は？」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「手法は？」にAIが即答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0" y="2743200"/>
            <a:ext cx="40233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36592" y="2926080"/>
            <a:ext cx="594360" cy="594360"/>
          </a:xfrm>
          <a:prstGeom prst="ellipse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36592" y="29260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🧠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5449824" y="2907792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AI要約機能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449824" y="3273552"/>
            <a:ext cx="3017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要点を瞬時に把握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文献レビュー効率化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8096A8"/>
                </a:solidFill>
              </a:rPr>
              <a:t>▲ Jenni AI 画面参考  ( jenni.ai )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英語論文の国際発表支援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8E0"/>
                </a:solidFill>
              </a:rPr>
              <a:t>英語表現の壁を取り除き、研究成果の国際発信を支援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65760" y="1024128"/>
            <a:ext cx="6217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33856"/>
            <a:ext cx="475488" cy="475488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3385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60704" y="107899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文法の自動修正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60704" y="1389888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文法ミスを自動検出・修正（査読対応品質）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828800"/>
            <a:ext cx="6217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1938528"/>
            <a:ext cx="475488" cy="475488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193852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60704" y="1883664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文章の流暢化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60704" y="2194560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Native-levelの自然な英語表現へ変換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2633472"/>
            <a:ext cx="6217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2743200"/>
            <a:ext cx="475488" cy="475488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274320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60704" y="2688336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言い換え・表現多様化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60704" y="299923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リライト・言い換えで表現の多様化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438144"/>
            <a:ext cx="6217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3547872"/>
            <a:ext cx="475488" cy="475488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54787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60704" y="3493008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投稿前校正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060704" y="3803904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投稿前の校正を一括完了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65760" y="4242816"/>
            <a:ext cx="6217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  <a:effectLst>
            <a:outerShdw blurRad="101600" dist="25400" dir="8100000" algn="bl" rotWithShape="0">
              <a:srgbClr val="1E3A5F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57200" y="4352544"/>
            <a:ext cx="475488" cy="475488"/>
          </a:xfrm>
          <a:prstGeom prst="ellipse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435254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5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060704" y="4297680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学術的文体への調整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060704" y="4608576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A5F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査読者・編集者に通用する学術的文体へ自動調整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858000" y="987552"/>
            <a:ext cx="1920240" cy="39319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58000" y="10972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🌏</a:t>
            </a:r>
            <a:endParaRPr lang="en-US" sz="3000" dirty="0"/>
          </a:p>
        </p:txBody>
      </p:sp>
      <p:sp>
        <p:nvSpPr>
          <p:cNvPr id="32" name="Text 30"/>
          <p:cNvSpPr/>
          <p:nvPr/>
        </p:nvSpPr>
        <p:spPr>
          <a:xfrm>
            <a:off x="6858000" y="1828800"/>
            <a:ext cx="19202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日本・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アジア地域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の研究者の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国際発信力を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支援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858000" y="374904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5B9E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Japanese · Korean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B9E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Arabic · Spanish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5B9EC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more...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学術的信頼性 — 一般AIとJenni AIの違い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56692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A8C8E0"/>
                </a:solidFill>
              </a:rPr>
              <a:t>大学導入に重要なのは「生成能力」だけでなく「学術的信頼性」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65760" y="1005840"/>
            <a:ext cx="3749040" cy="457200"/>
          </a:xfrm>
          <a:prstGeom prst="rect">
            <a:avLst/>
          </a:prstGeom>
          <a:solidFill>
            <a:srgbClr val="EEF3F8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0058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B3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一般的なAIツール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536192"/>
            <a:ext cx="37490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536192"/>
            <a:ext cx="3474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情報ソースが不明・不透明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304288"/>
            <a:ext cx="37490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304288"/>
            <a:ext cx="3474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引用スタイルへの対応が限定的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3072384"/>
            <a:ext cx="37490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3072384"/>
            <a:ext cx="3474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誤情報・でたらめな引用リスク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3840480"/>
            <a:ext cx="37490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3840480"/>
            <a:ext cx="3474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03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学術用途への最適化なし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160520" y="2286000"/>
            <a:ext cx="822960" cy="822960"/>
          </a:xfrm>
          <a:prstGeom prst="ellipse">
            <a:avLst/>
          </a:prstGeom>
          <a:solidFill>
            <a:srgbClr val="D4614B"/>
          </a:solidFill>
          <a:ln w="12700">
            <a:solidFill>
              <a:srgbClr val="D4614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60520" y="228600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VS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029200" y="1005840"/>
            <a:ext cx="3749040" cy="457200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0" y="10058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Jenni AI（学術向け専門設計）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029200" y="1536192"/>
            <a:ext cx="37490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29200" y="1536192"/>
            <a:ext cx="45720" cy="65836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38928" y="1536192"/>
            <a:ext cx="35021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査読済み論文・OpenAlex（2.5億件）を参照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029200" y="2304288"/>
            <a:ext cx="37490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029200" y="2304288"/>
            <a:ext cx="45720" cy="65836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138928" y="2304288"/>
            <a:ext cx="35021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2,600+引用スタイルに完全対応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029200" y="3072384"/>
            <a:ext cx="37490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029200" y="3072384"/>
            <a:ext cx="45720" cy="65836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38928" y="3072384"/>
            <a:ext cx="35021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自研究室の資料も根拠として活用可能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029200" y="3840480"/>
            <a:ext cx="37490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029200" y="3840480"/>
            <a:ext cx="45720" cy="658368"/>
          </a:xfrm>
          <a:prstGeom prst="rect">
            <a:avLst/>
          </a:prstGeom>
          <a:solidFill>
            <a:srgbClr val="3A7CA5"/>
          </a:solidFill>
          <a:ln w="12700">
            <a:solidFill>
              <a:srgbClr val="3A7CA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138928" y="3840480"/>
            <a:ext cx="35021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誤情報を最小化する学術設計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Microsoft Office PowerPoint</Application>
  <PresentationFormat>画面に合わせる (16:9)</PresentationFormat>
  <Paragraphs>225</Paragraphs>
  <Slides>12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user</cp:lastModifiedBy>
  <cp:revision>1</cp:revision>
  <dcterms:created xsi:type="dcterms:W3CDTF">2026-06-04T00:46:09Z</dcterms:created>
  <dcterms:modified xsi:type="dcterms:W3CDTF">2026-06-04T00:59:20Z</dcterms:modified>
</cp:coreProperties>
</file>